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411" r:id="rId3"/>
    <p:sldId id="407" r:id="rId4"/>
    <p:sldId id="412" r:id="rId5"/>
    <p:sldId id="410" r:id="rId6"/>
    <p:sldId id="413" r:id="rId7"/>
    <p:sldId id="414" r:id="rId8"/>
    <p:sldId id="415" r:id="rId9"/>
    <p:sldId id="416" r:id="rId10"/>
    <p:sldId id="417" r:id="rId11"/>
    <p:sldId id="409" r:id="rId12"/>
    <p:sldId id="427" r:id="rId13"/>
    <p:sldId id="429" r:id="rId14"/>
    <p:sldId id="428" r:id="rId15"/>
    <p:sldId id="432" r:id="rId16"/>
    <p:sldId id="418" r:id="rId17"/>
    <p:sldId id="419" r:id="rId18"/>
    <p:sldId id="430" r:id="rId19"/>
    <p:sldId id="423" r:id="rId20"/>
    <p:sldId id="434" r:id="rId21"/>
    <p:sldId id="433" r:id="rId22"/>
    <p:sldId id="293" r:id="rId23"/>
    <p:sldId id="294" r:id="rId24"/>
    <p:sldId id="43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58" autoAdjust="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D0E20-A672-4EBD-9C6C-F67A5309C14C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620D1-149A-45C6-B30F-9FAAAE1B7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7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3074" name="Freeform 2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3075" name="Freeform 3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" name="Freeform 4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3078" name="Freeform 6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" name="Freeform 7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3082" name="Freeform 10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8413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4DFF5-07C3-492D-9559-B0889DD53397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09AA0-2103-4B8E-861A-C702C6E91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4DFF5-07C3-492D-9559-B0889DD53397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09AA0-2103-4B8E-861A-C702C6E91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4DFF5-07C3-492D-9559-B0889DD53397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09AA0-2103-4B8E-861A-C702C6E91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4DFF5-07C3-492D-9559-B0889DD53397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09AA0-2103-4B8E-861A-C702C6E91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4DFF5-07C3-492D-9559-B0889DD53397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09AA0-2103-4B8E-861A-C702C6E91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4DFF5-07C3-492D-9559-B0889DD53397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09AA0-2103-4B8E-861A-C702C6E91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4DFF5-07C3-492D-9559-B0889DD53397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09AA0-2103-4B8E-861A-C702C6E91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4DFF5-07C3-492D-9559-B0889DD53397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09AA0-2103-4B8E-861A-C702C6E91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4DFF5-07C3-492D-9559-B0889DD53397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09AA0-2103-4B8E-861A-C702C6E91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4DFF5-07C3-492D-9559-B0889DD53397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09AA0-2103-4B8E-861A-C702C6E91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026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4F4DFF5-07C3-492D-9559-B0889DD53397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609AA0-2103-4B8E-861A-C702C6E91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  <p:sndAc>
      <p:stSnd>
        <p:snd r:embed="rId13" name="chimes.wav"/>
      </p:stSnd>
    </p:sndAc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3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3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3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3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3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3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3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b="1" dirty="0" smtClean="0"/>
              <a:t>Salivary glands and saliva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4114800"/>
            <a:ext cx="7467600" cy="1676400"/>
          </a:xfrm>
        </p:spPr>
        <p:txBody>
          <a:bodyPr/>
          <a:lstStyle/>
          <a:p>
            <a:pPr algn="r"/>
            <a:r>
              <a:rPr lang="en-US" sz="2800" dirty="0" err="1" smtClean="0"/>
              <a:t>Dr.Deepa</a:t>
            </a:r>
            <a:r>
              <a:rPr lang="en-US" sz="2800" dirty="0" smtClean="0"/>
              <a:t> G.S</a:t>
            </a:r>
          </a:p>
          <a:p>
            <a:pPr algn="r"/>
            <a:r>
              <a:rPr lang="en-US" sz="2800" dirty="0" err="1" smtClean="0"/>
              <a:t>Asso.Professor</a:t>
            </a:r>
            <a:endParaRPr lang="en-US" sz="2800" dirty="0" smtClean="0"/>
          </a:p>
          <a:p>
            <a:pPr algn="r"/>
            <a:r>
              <a:rPr lang="en-US" sz="2800" dirty="0" err="1" smtClean="0"/>
              <a:t>Dept.of</a:t>
            </a:r>
            <a:r>
              <a:rPr lang="en-US" sz="2800" dirty="0" smtClean="0"/>
              <a:t> Physiology</a:t>
            </a:r>
          </a:p>
          <a:p>
            <a:pPr algn="r"/>
            <a:r>
              <a:rPr lang="en-US" sz="2800" dirty="0" smtClean="0"/>
              <a:t>SKHMC</a:t>
            </a:r>
            <a:endParaRPr lang="en-US" sz="2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467600" cy="1276350"/>
          </a:xfrm>
        </p:spPr>
        <p:txBody>
          <a:bodyPr/>
          <a:lstStyle/>
          <a:p>
            <a:r>
              <a:rPr lang="en-US" dirty="0" smtClean="0"/>
              <a:t>Percentage of salivary secretion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Parotid-20% of total saliva</a:t>
            </a:r>
          </a:p>
          <a:p>
            <a:endParaRPr lang="en-US" dirty="0" smtClean="0"/>
          </a:p>
          <a:p>
            <a:r>
              <a:rPr lang="en-US" dirty="0" smtClean="0"/>
              <a:t>Sublingual-5%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Submandibular-70%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Histology</a:t>
            </a:r>
            <a:endParaRPr lang="en-US" dirty="0"/>
          </a:p>
        </p:txBody>
      </p:sp>
      <p:pic>
        <p:nvPicPr>
          <p:cNvPr id="4" name="Content Placeholder 3" descr="images (4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7800" y="1449514"/>
            <a:ext cx="6858000" cy="4854538"/>
          </a:xfr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742950"/>
          </a:xfrm>
        </p:spPr>
        <p:txBody>
          <a:bodyPr/>
          <a:lstStyle/>
          <a:p>
            <a:r>
              <a:rPr lang="en-US" dirty="0" smtClean="0"/>
              <a:t>Nerve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257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Efferent nerve </a:t>
            </a:r>
            <a:r>
              <a:rPr lang="en-US" b="1" dirty="0" err="1" smtClean="0"/>
              <a:t>supply:Parasympathetic</a:t>
            </a:r>
            <a:r>
              <a:rPr lang="en-US" b="1" dirty="0" smtClean="0"/>
              <a:t> nerves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Parotid gland- originates from superior </a:t>
            </a:r>
            <a:r>
              <a:rPr lang="en-US" dirty="0" err="1" smtClean="0"/>
              <a:t>salivatory</a:t>
            </a:r>
            <a:r>
              <a:rPr lang="en-US" dirty="0" smtClean="0"/>
              <a:t> nucleus </a:t>
            </a:r>
            <a:r>
              <a:rPr lang="en-US" dirty="0" err="1" smtClean="0"/>
              <a:t>ie:dorsal</a:t>
            </a:r>
            <a:r>
              <a:rPr lang="en-US" dirty="0" smtClean="0"/>
              <a:t> nucleus of Glossopharyngeal nerve (IX)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Submandibualr</a:t>
            </a:r>
            <a:r>
              <a:rPr lang="en-US" dirty="0" smtClean="0"/>
              <a:t> and sublingual gland- </a:t>
            </a:r>
            <a:r>
              <a:rPr lang="en-US" dirty="0"/>
              <a:t>originates from </a:t>
            </a:r>
            <a:r>
              <a:rPr lang="en-US" dirty="0" smtClean="0"/>
              <a:t>inferior </a:t>
            </a:r>
            <a:r>
              <a:rPr lang="en-US" dirty="0" err="1"/>
              <a:t>salivatory</a:t>
            </a:r>
            <a:r>
              <a:rPr lang="en-US" dirty="0"/>
              <a:t> </a:t>
            </a:r>
            <a:r>
              <a:rPr lang="en-US" dirty="0" smtClean="0"/>
              <a:t>nucleus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ie</a:t>
            </a:r>
            <a:r>
              <a:rPr lang="en-US" dirty="0" smtClean="0"/>
              <a:t>: dorsal nucleus of facial nerve(VII)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39119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Efferent nerve </a:t>
            </a:r>
            <a:r>
              <a:rPr lang="en-US" sz="3200" b="1" dirty="0" err="1"/>
              <a:t>supply:Parasympathetic</a:t>
            </a:r>
            <a:r>
              <a:rPr lang="en-US" sz="3200" b="1" dirty="0"/>
              <a:t> nerves</a:t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Function</a:t>
            </a:r>
          </a:p>
          <a:p>
            <a:pPr marL="0" indent="0">
              <a:buNone/>
            </a:pPr>
            <a:r>
              <a:rPr lang="en-US" dirty="0" smtClean="0"/>
              <a:t>Secretion of saliva with large quantity of water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25866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971550"/>
          </a:xfrm>
        </p:spPr>
        <p:txBody>
          <a:bodyPr/>
          <a:lstStyle/>
          <a:p>
            <a:r>
              <a:rPr lang="en-US" dirty="0"/>
              <a:t>Nerve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92480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Afferent</a:t>
            </a:r>
          </a:p>
          <a:p>
            <a:pPr marL="0" indent="0">
              <a:buNone/>
            </a:pPr>
            <a:r>
              <a:rPr lang="en-US" dirty="0"/>
              <a:t>Chorda tympani branch of  VII nerve and IX nerve</a:t>
            </a:r>
          </a:p>
          <a:p>
            <a:pPr marL="0" indent="0">
              <a:buNone/>
            </a:pPr>
            <a:r>
              <a:rPr lang="en-US" b="1" dirty="0" smtClean="0"/>
              <a:t>Sympathetic</a:t>
            </a:r>
          </a:p>
          <a:p>
            <a:pPr marL="0" indent="0">
              <a:buNone/>
            </a:pPr>
            <a:r>
              <a:rPr lang="en-US" dirty="0" smtClean="0"/>
              <a:t>Originates from lateral horn cells of T1,2 segments of spinal cord</a:t>
            </a:r>
          </a:p>
          <a:p>
            <a:pPr marL="0" indent="0">
              <a:buNone/>
            </a:pPr>
            <a:r>
              <a:rPr lang="en-US" b="1" dirty="0" smtClean="0"/>
              <a:t>Function: </a:t>
            </a:r>
            <a:r>
              <a:rPr lang="en-US" dirty="0" smtClean="0"/>
              <a:t>secretion of  thick saliva rich in organic constituents and mucus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35566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064373"/>
              </p:ext>
            </p:extLst>
          </p:nvPr>
        </p:nvGraphicFramePr>
        <p:xfrm>
          <a:off x="0" y="228600"/>
          <a:ext cx="9067800" cy="629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447800"/>
                <a:gridCol w="1752600"/>
                <a:gridCol w="1524000"/>
                <a:gridCol w="1295400"/>
                <a:gridCol w="1447800"/>
              </a:tblGrid>
              <a:tr h="1295400">
                <a:tc>
                  <a:txBody>
                    <a:bodyPr/>
                    <a:lstStyle/>
                    <a:p>
                      <a:r>
                        <a:rPr lang="en-US" dirty="0" smtClean="0"/>
                        <a:t>Gland type and 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Route of the secretory 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Histology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of total salivary secretion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Sourec</a:t>
                      </a:r>
                      <a:r>
                        <a:rPr lang="en-US" dirty="0" smtClean="0"/>
                        <a:t> of parasympathetic nerve supply</a:t>
                      </a:r>
                      <a:endParaRPr lang="en-US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dirty="0" smtClean="0"/>
                        <a:t>Parotid</a:t>
                      </a:r>
                    </a:p>
                    <a:p>
                      <a:r>
                        <a:rPr lang="en-US" dirty="0" smtClean="0"/>
                        <a:t>20-30gm 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front of the 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Stenson’s</a:t>
                      </a:r>
                      <a:r>
                        <a:rPr lang="en-US" dirty="0" smtClean="0"/>
                        <a:t> duct</a:t>
                      </a:r>
                    </a:p>
                    <a:p>
                      <a:r>
                        <a:rPr lang="en-US" dirty="0" smtClean="0"/>
                        <a:t>Opens opposite to</a:t>
                      </a:r>
                      <a:r>
                        <a:rPr lang="en-US" baseline="0" dirty="0" smtClean="0"/>
                        <a:t> the second molar tooth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Purely serous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IX nerve</a:t>
                      </a:r>
                      <a:endParaRPr lang="en-US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dirty="0" smtClean="0"/>
                        <a:t>Submandibular or sublingual</a:t>
                      </a:r>
                    </a:p>
                    <a:p>
                      <a:r>
                        <a:rPr lang="en-US" dirty="0" smtClean="0"/>
                        <a:t>8-10gm 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Medial to the mandible in the </a:t>
                      </a:r>
                      <a:r>
                        <a:rPr lang="en-US" dirty="0" err="1" smtClean="0"/>
                        <a:t>submaxillary</a:t>
                      </a:r>
                      <a:r>
                        <a:rPr lang="en-US" dirty="0" smtClean="0"/>
                        <a:t> triangle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Wharton’s duct</a:t>
                      </a:r>
                    </a:p>
                    <a:p>
                      <a:r>
                        <a:rPr lang="en-US" dirty="0" smtClean="0"/>
                        <a:t>Opens into the floor of mouth along the side of frenulum of tongue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Mixed cells</a:t>
                      </a:r>
                    </a:p>
                    <a:p>
                      <a:r>
                        <a:rPr lang="en-US" dirty="0" smtClean="0"/>
                        <a:t>Serous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mucus cells  in the ratio 4:1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VII</a:t>
                      </a:r>
                      <a:r>
                        <a:rPr lang="en-US" baseline="0" dirty="0" smtClean="0"/>
                        <a:t> nerve</a:t>
                      </a:r>
                      <a:endParaRPr lang="en-US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dirty="0" smtClean="0"/>
                        <a:t>Sublingual</a:t>
                      </a:r>
                    </a:p>
                    <a:p>
                      <a:r>
                        <a:rPr lang="en-US" dirty="0" smtClean="0"/>
                        <a:t>2-3gm 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Subjacent t</a:t>
                      </a:r>
                      <a:r>
                        <a:rPr lang="en-US" baseline="0" dirty="0" smtClean="0"/>
                        <a:t> o the floor of the mouth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5-15 small ducts-Ducts of </a:t>
                      </a:r>
                      <a:r>
                        <a:rPr lang="en-US" dirty="0" err="1" smtClean="0"/>
                        <a:t>Rivinus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Opens into the</a:t>
                      </a:r>
                      <a:r>
                        <a:rPr lang="en-US" baseline="0" dirty="0" smtClean="0"/>
                        <a:t> sublingual parts of mouth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Mixed cells</a:t>
                      </a:r>
                    </a:p>
                    <a:p>
                      <a:r>
                        <a:rPr lang="en-US" dirty="0" smtClean="0"/>
                        <a:t>Serous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mucus cells in the ratio 1:4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VII nerve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066115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and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Properties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Volume:1-1.5litres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Reaction-6.35-6.85,slightly acidic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Sp.gravity:1.002 and1.012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Water-99.5%</a:t>
            </a:r>
          </a:p>
          <a:p>
            <a:pPr>
              <a:buNone/>
            </a:pPr>
            <a:r>
              <a:rPr lang="en-US" dirty="0" smtClean="0"/>
              <a:t>Slids-0.5%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086600" cy="819150"/>
          </a:xfrm>
        </p:spPr>
        <p:txBody>
          <a:bodyPr/>
          <a:lstStyle/>
          <a:p>
            <a:r>
              <a:rPr lang="en-US" b="1" dirty="0" smtClean="0"/>
              <a:t>Composition of saliva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83" y="1828800"/>
            <a:ext cx="8277120" cy="4495800"/>
          </a:xfrm>
        </p:spPr>
      </p:pic>
    </p:spTree>
    <p:extLst>
      <p:ext uri="{BB962C8B-B14F-4D97-AF65-F5344CB8AC3E}">
        <p14:creationId xmlns:p14="http://schemas.microsoft.com/office/powerpoint/2010/main" val="2138069355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Preparation of food for swallowing</a:t>
            </a:r>
          </a:p>
          <a:p>
            <a:r>
              <a:rPr lang="en-US" dirty="0" smtClean="0"/>
              <a:t>Appreciation of taste</a:t>
            </a:r>
          </a:p>
          <a:p>
            <a:r>
              <a:rPr lang="en-US" dirty="0" smtClean="0"/>
              <a:t>Digestive</a:t>
            </a:r>
          </a:p>
          <a:p>
            <a:r>
              <a:rPr lang="en-US" dirty="0" smtClean="0"/>
              <a:t>Role </a:t>
            </a:r>
            <a:r>
              <a:rPr lang="en-US" dirty="0" smtClean="0"/>
              <a:t>in speech</a:t>
            </a:r>
          </a:p>
          <a:p>
            <a:r>
              <a:rPr lang="en-US" dirty="0" smtClean="0"/>
              <a:t>Excretory</a:t>
            </a:r>
          </a:p>
          <a:p>
            <a:r>
              <a:rPr lang="en-US" dirty="0" smtClean="0"/>
              <a:t>Regulation of body temp and water balance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Salivary </a:t>
            </a:r>
            <a:r>
              <a:rPr lang="en-US" dirty="0" err="1" smtClean="0"/>
              <a:t>galnds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Parotid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Submaxillary</a:t>
            </a:r>
            <a:r>
              <a:rPr lang="en-US" sz="4000" dirty="0" smtClean="0"/>
              <a:t> or </a:t>
            </a:r>
            <a:r>
              <a:rPr lang="en-US" sz="4000" dirty="0" err="1" smtClean="0"/>
              <a:t>submandibular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Sublingual</a:t>
            </a:r>
            <a:endParaRPr lang="en-US" sz="4000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Cleansing</a:t>
            </a:r>
          </a:p>
          <a:p>
            <a:pPr marL="0" indent="0">
              <a:buNone/>
            </a:pPr>
            <a:r>
              <a:rPr lang="en-US" dirty="0" smtClean="0"/>
              <a:t>Lysozyme</a:t>
            </a:r>
          </a:p>
          <a:p>
            <a:pPr marL="0" indent="0">
              <a:buNone/>
            </a:pPr>
            <a:r>
              <a:rPr lang="en-US" dirty="0" err="1" smtClean="0"/>
              <a:t>Proline</a:t>
            </a:r>
            <a:r>
              <a:rPr lang="en-US" dirty="0" smtClean="0"/>
              <a:t> rich proteins-maintain  pH at 7 ,at this pH saliva is saturated with calcium therefore do not lose </a:t>
            </a:r>
            <a:r>
              <a:rPr lang="en-US" dirty="0" err="1" smtClean="0"/>
              <a:t>ca;lcium</a:t>
            </a:r>
            <a:r>
              <a:rPr lang="en-US" dirty="0" smtClean="0"/>
              <a:t> to </a:t>
            </a:r>
            <a:r>
              <a:rPr lang="en-US" smtClean="0"/>
              <a:t>oral fluids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Mucin</a:t>
            </a:r>
            <a:r>
              <a:rPr lang="en-US" dirty="0" smtClean="0"/>
              <a:t>- lubrication</a:t>
            </a:r>
          </a:p>
          <a:p>
            <a:pPr marL="0" indent="0">
              <a:buNone/>
            </a:pPr>
            <a:r>
              <a:rPr lang="en-US" dirty="0" smtClean="0"/>
              <a:t>IgA –antibacterial and antiviral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Lactoferrin</a:t>
            </a:r>
            <a:r>
              <a:rPr lang="en-US" dirty="0" smtClean="0"/>
              <a:t>-Antimicrobial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41209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salivary secretion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21388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      Applied  physiology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1.Hyposalivation:</a:t>
            </a:r>
          </a:p>
          <a:p>
            <a:pPr>
              <a:buNone/>
            </a:pPr>
            <a:r>
              <a:rPr lang="en-US" b="1" dirty="0" smtClean="0"/>
              <a:t>Temporary:</a:t>
            </a:r>
          </a:p>
          <a:p>
            <a:pPr>
              <a:buNone/>
            </a:pPr>
            <a:r>
              <a:rPr lang="en-US" b="1" dirty="0" smtClean="0"/>
              <a:t>		Emotional conditions</a:t>
            </a:r>
          </a:p>
          <a:p>
            <a:pPr>
              <a:buNone/>
            </a:pPr>
            <a:r>
              <a:rPr lang="en-US" b="1" dirty="0" smtClean="0"/>
              <a:t>		Fever</a:t>
            </a:r>
          </a:p>
          <a:p>
            <a:pPr>
              <a:buNone/>
            </a:pPr>
            <a:r>
              <a:rPr lang="en-US" b="1" dirty="0" smtClean="0"/>
              <a:t>		Dehydration</a:t>
            </a:r>
          </a:p>
          <a:p>
            <a:pPr>
              <a:buNone/>
            </a:pPr>
            <a:r>
              <a:rPr lang="en-US" b="1" dirty="0" smtClean="0"/>
              <a:t>Permanent:</a:t>
            </a:r>
          </a:p>
          <a:p>
            <a:pPr>
              <a:buNone/>
            </a:pPr>
            <a:r>
              <a:rPr lang="en-US" sz="3600" b="1" dirty="0" smtClean="0"/>
              <a:t>		</a:t>
            </a:r>
            <a:r>
              <a:rPr lang="en-US" sz="3600" b="1" dirty="0" err="1" smtClean="0"/>
              <a:t>Sialolithiasis</a:t>
            </a:r>
            <a:endParaRPr lang="en-US" sz="3600" b="1" dirty="0" smtClean="0"/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sz="3600" b="1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Aptyalism</a:t>
            </a:r>
            <a:r>
              <a:rPr lang="en-US" dirty="0" smtClean="0"/>
              <a:t> or </a:t>
            </a:r>
            <a:r>
              <a:rPr lang="en-US" dirty="0" err="1" smtClean="0"/>
              <a:t>xerostomia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Bell’s palsy</a:t>
            </a:r>
          </a:p>
          <a:p>
            <a:pPr>
              <a:buNone/>
            </a:pPr>
            <a:r>
              <a:rPr lang="en-US" b="1" dirty="0" smtClean="0"/>
              <a:t>2.Hypersalivation:(</a:t>
            </a:r>
            <a:r>
              <a:rPr lang="en-US" b="1" dirty="0" err="1" smtClean="0"/>
              <a:t>Sialorrhea</a:t>
            </a:r>
            <a:r>
              <a:rPr lang="en-US" b="1" dirty="0" smtClean="0"/>
              <a:t> or </a:t>
            </a:r>
            <a:r>
              <a:rPr lang="en-US" b="1" dirty="0" err="1" smtClean="0"/>
              <a:t>Ptyalism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	Pregnancy</a:t>
            </a:r>
          </a:p>
          <a:p>
            <a:pPr>
              <a:buNone/>
            </a:pPr>
            <a:r>
              <a:rPr lang="en-US" dirty="0" smtClean="0"/>
              <a:t>		Decay of tooth</a:t>
            </a:r>
          </a:p>
          <a:p>
            <a:pPr>
              <a:buNone/>
            </a:pPr>
            <a:r>
              <a:rPr lang="en-US" dirty="0" smtClean="0"/>
              <a:t>		Neoplasm of tongue or mouth</a:t>
            </a:r>
          </a:p>
          <a:p>
            <a:pPr>
              <a:buNone/>
            </a:pPr>
            <a:r>
              <a:rPr lang="en-US" dirty="0" smtClean="0"/>
              <a:t>		Disease of </a:t>
            </a:r>
            <a:r>
              <a:rPr lang="en-US" dirty="0" err="1" smtClean="0"/>
              <a:t>esophagus,stomach</a:t>
            </a:r>
            <a:r>
              <a:rPr lang="en-US" dirty="0" smtClean="0"/>
              <a:t> and 	intestine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Parkinsonism</a:t>
            </a:r>
          </a:p>
          <a:p>
            <a:pPr>
              <a:buNone/>
            </a:pPr>
            <a:r>
              <a:rPr lang="en-US" dirty="0" smtClean="0"/>
              <a:t>		Psychological and </a:t>
            </a:r>
            <a:r>
              <a:rPr lang="en-US" dirty="0" err="1" smtClean="0"/>
              <a:t>psyhiatric</a:t>
            </a:r>
            <a:r>
              <a:rPr lang="en-US" dirty="0" smtClean="0"/>
              <a:t> conditions</a:t>
            </a:r>
          </a:p>
          <a:p>
            <a:pPr>
              <a:buNone/>
            </a:pPr>
            <a:r>
              <a:rPr lang="en-US" dirty="0" smtClean="0"/>
              <a:t>		Nausea and vomiting</a:t>
            </a:r>
          </a:p>
          <a:p>
            <a:pPr>
              <a:buNone/>
            </a:pPr>
            <a:r>
              <a:rPr lang="en-US" dirty="0" smtClean="0"/>
              <a:t>3.Chorda tympani syndrome</a:t>
            </a:r>
          </a:p>
          <a:p>
            <a:pPr>
              <a:buNone/>
            </a:pPr>
            <a:r>
              <a:rPr lang="en-US" dirty="0" smtClean="0"/>
              <a:t>4.Paralytic secretion of saliva</a:t>
            </a:r>
          </a:p>
          <a:p>
            <a:pPr>
              <a:buNone/>
            </a:pPr>
            <a:r>
              <a:rPr lang="en-US" dirty="0" smtClean="0"/>
              <a:t>5.Mumps: </a:t>
            </a:r>
            <a:r>
              <a:rPr lang="en-US" dirty="0" err="1" smtClean="0"/>
              <a:t>Paramyxo</a:t>
            </a:r>
            <a:r>
              <a:rPr lang="en-US" dirty="0" smtClean="0"/>
              <a:t> virus</a:t>
            </a:r>
          </a:p>
          <a:p>
            <a:pPr>
              <a:buNone/>
            </a:pPr>
            <a:r>
              <a:rPr lang="en-US" dirty="0" smtClean="0"/>
              <a:t>5.Sjogren’s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9975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pic>
        <p:nvPicPr>
          <p:cNvPr id="4" name="Picture 2" descr="D:\gtu syllabus B.Pharm\images\1112-Salivary Gland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29826"/>
            <a:ext cx="7215136" cy="489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Parotid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Largest salivary gland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Weight:20-30g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Location:Just</a:t>
            </a:r>
            <a:r>
              <a:rPr lang="en-US" dirty="0" smtClean="0"/>
              <a:t> below and front of the ear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Duct:Stenson’s</a:t>
            </a:r>
            <a:r>
              <a:rPr lang="en-US" dirty="0" smtClean="0"/>
              <a:t> </a:t>
            </a:r>
            <a:r>
              <a:rPr lang="en-US" dirty="0" err="1" smtClean="0"/>
              <a:t>ducopens</a:t>
            </a:r>
            <a:r>
              <a:rPr lang="en-US" dirty="0" smtClean="0"/>
              <a:t> at a point opposite the crown of the second upper molar teeth on the cheek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Salivary Glands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25435" y="1600200"/>
            <a:ext cx="737893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Submaxillary</a:t>
            </a:r>
            <a:r>
              <a:rPr lang="en-US" dirty="0" smtClean="0"/>
              <a:t>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Weight:8-10g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Location:in</a:t>
            </a:r>
            <a:r>
              <a:rPr lang="en-US" dirty="0" smtClean="0"/>
              <a:t> the </a:t>
            </a:r>
            <a:r>
              <a:rPr lang="en-US" dirty="0" err="1" smtClean="0"/>
              <a:t>submandibular</a:t>
            </a:r>
            <a:r>
              <a:rPr lang="en-US" dirty="0" smtClean="0"/>
              <a:t> triangle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Duct:Wharton’s</a:t>
            </a:r>
            <a:r>
              <a:rPr lang="en-US" dirty="0" smtClean="0"/>
              <a:t> </a:t>
            </a:r>
            <a:r>
              <a:rPr lang="en-US" dirty="0" err="1" smtClean="0"/>
              <a:t>duct,opening</a:t>
            </a:r>
            <a:r>
              <a:rPr lang="en-US" dirty="0" smtClean="0"/>
              <a:t> into the floor of the mouth on either side of </a:t>
            </a:r>
            <a:r>
              <a:rPr lang="en-US" dirty="0" err="1" smtClean="0"/>
              <a:t>frenulum</a:t>
            </a:r>
            <a:r>
              <a:rPr lang="en-US" dirty="0" smtClean="0"/>
              <a:t> of tongue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Sublingual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err="1" smtClean="0"/>
              <a:t>Location:beneath</a:t>
            </a:r>
            <a:r>
              <a:rPr lang="en-US" dirty="0" smtClean="0"/>
              <a:t> the tongue under the </a:t>
            </a:r>
            <a:r>
              <a:rPr lang="en-US" dirty="0" smtClean="0"/>
              <a:t>mucus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membrane </a:t>
            </a:r>
            <a:r>
              <a:rPr lang="en-US" dirty="0" smtClean="0"/>
              <a:t>of oral cavity</a:t>
            </a:r>
          </a:p>
          <a:p>
            <a:pPr>
              <a:lnSpc>
                <a:spcPct val="150000"/>
              </a:lnSpc>
              <a:buNone/>
            </a:pPr>
            <a:r>
              <a:rPr lang="en-US" dirty="0" err="1" smtClean="0"/>
              <a:t>Duct:drained</a:t>
            </a:r>
            <a:r>
              <a:rPr lang="en-US" dirty="0" smtClean="0"/>
              <a:t> by 5-15 small ducts opening </a:t>
            </a:r>
            <a:r>
              <a:rPr lang="en-US" dirty="0" smtClean="0"/>
              <a:t>into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the </a:t>
            </a:r>
            <a:r>
              <a:rPr lang="en-US" dirty="0" smtClean="0"/>
              <a:t>floor of </a:t>
            </a:r>
            <a:r>
              <a:rPr lang="en-US" dirty="0" err="1" smtClean="0"/>
              <a:t>mouth,ducts</a:t>
            </a:r>
            <a:r>
              <a:rPr lang="en-US" dirty="0" smtClean="0"/>
              <a:t> of </a:t>
            </a:r>
            <a:r>
              <a:rPr lang="en-US" dirty="0" err="1" smtClean="0"/>
              <a:t>Rivinus</a:t>
            </a:r>
            <a:r>
              <a:rPr lang="en-US" dirty="0" smtClean="0"/>
              <a:t> </a:t>
            </a:r>
            <a:r>
              <a:rPr lang="en-US" dirty="0" smtClean="0"/>
              <a:t>and</a:t>
            </a:r>
          </a:p>
          <a:p>
            <a:pPr>
              <a:lnSpc>
                <a:spcPct val="150000"/>
              </a:lnSpc>
              <a:buNone/>
            </a:pPr>
            <a:r>
              <a:rPr lang="en-US" dirty="0" err="1" smtClean="0"/>
              <a:t>bartholin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123950"/>
          </a:xfrm>
        </p:spPr>
        <p:txBody>
          <a:bodyPr/>
          <a:lstStyle/>
          <a:p>
            <a:r>
              <a:rPr lang="en-US" dirty="0"/>
              <a:t>Minor salivary glands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Lingual </a:t>
            </a:r>
            <a:r>
              <a:rPr lang="en-US" dirty="0" smtClean="0"/>
              <a:t>serous</a:t>
            </a:r>
          </a:p>
          <a:p>
            <a:r>
              <a:rPr lang="en-US" dirty="0" smtClean="0"/>
              <a:t>Lingual mucus</a:t>
            </a:r>
          </a:p>
          <a:p>
            <a:r>
              <a:rPr lang="en-US" dirty="0" err="1" smtClean="0"/>
              <a:t>Buccal</a:t>
            </a:r>
            <a:r>
              <a:rPr lang="en-US" dirty="0" smtClean="0"/>
              <a:t> glands</a:t>
            </a:r>
          </a:p>
          <a:p>
            <a:r>
              <a:rPr lang="en-US" dirty="0" smtClean="0"/>
              <a:t>Labial glands</a:t>
            </a:r>
          </a:p>
          <a:p>
            <a:r>
              <a:rPr lang="en-US" dirty="0" smtClean="0"/>
              <a:t>Palatal glands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Serous-Parotid ,lingual serous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Mucus-</a:t>
            </a:r>
            <a:r>
              <a:rPr lang="en-US" sz="3600" dirty="0" err="1" smtClean="0"/>
              <a:t>buccal,palatal,lingual</a:t>
            </a:r>
            <a:r>
              <a:rPr lang="en-US" sz="3600" dirty="0" smtClean="0"/>
              <a:t> mucus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Mixed-</a:t>
            </a:r>
            <a:r>
              <a:rPr lang="en-US" sz="3600" dirty="0" err="1" smtClean="0"/>
              <a:t>submandibular,sublingual,labial</a:t>
            </a:r>
            <a:endParaRPr lang="en-US" sz="3600" dirty="0" smtClean="0"/>
          </a:p>
          <a:p>
            <a:pPr>
              <a:lnSpc>
                <a:spcPct val="150000"/>
              </a:lnSpc>
              <a:buNone/>
            </a:pPr>
            <a:endParaRPr lang="en-US" sz="3600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high voltage.pot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high volt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.pot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.po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.pot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.pot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1377</TotalTime>
  <Words>431</Words>
  <Application>Microsoft Office PowerPoint</Application>
  <PresentationFormat>On-screen Show (4:3)</PresentationFormat>
  <Paragraphs>138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Monotype Sorts</vt:lpstr>
      <vt:lpstr>Times New Roman</vt:lpstr>
      <vt:lpstr>Theme1</vt:lpstr>
      <vt:lpstr>Salivary glands and saliva</vt:lpstr>
      <vt:lpstr>Salivary galnds</vt:lpstr>
      <vt:lpstr>Salivary Glands</vt:lpstr>
      <vt:lpstr>Parotid gland</vt:lpstr>
      <vt:lpstr>Salivary Glands</vt:lpstr>
      <vt:lpstr>Submaxillary gland</vt:lpstr>
      <vt:lpstr>Sublingual glands</vt:lpstr>
      <vt:lpstr>Minor salivary glands </vt:lpstr>
      <vt:lpstr>Classification</vt:lpstr>
      <vt:lpstr>Percentage of salivary secretion</vt:lpstr>
      <vt:lpstr>Histology</vt:lpstr>
      <vt:lpstr>Nerve supply</vt:lpstr>
      <vt:lpstr>Efferent nerve supply:Parasympathetic nerves </vt:lpstr>
      <vt:lpstr>Nerve supply</vt:lpstr>
      <vt:lpstr>PowerPoint Presentation</vt:lpstr>
      <vt:lpstr>Properties and composition</vt:lpstr>
      <vt:lpstr>Composition</vt:lpstr>
      <vt:lpstr>Composition of saliva</vt:lpstr>
      <vt:lpstr>Functions</vt:lpstr>
      <vt:lpstr>Functions</vt:lpstr>
      <vt:lpstr>Regulation of salivary secretion</vt:lpstr>
      <vt:lpstr>      Applied  physiology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</dc:title>
  <dc:creator>DR ANOOP S</dc:creator>
  <cp:lastModifiedBy>anoop sukumaran</cp:lastModifiedBy>
  <cp:revision>112</cp:revision>
  <dcterms:created xsi:type="dcterms:W3CDTF">2009-09-18T05:38:43Z</dcterms:created>
  <dcterms:modified xsi:type="dcterms:W3CDTF">2021-06-23T09:18:25Z</dcterms:modified>
</cp:coreProperties>
</file>